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 marL="419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(Goodfellow 2018)"/>
          <p:cNvSpPr/>
          <p:nvPr/>
        </p:nvSpPr>
        <p:spPr>
          <a:xfrm>
            <a:off x="11855235" y="8280746"/>
            <a:ext cx="1230444" cy="241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100"/>
            </a:lvl1pPr>
          </a:lstStyle>
          <a:p>
            <a:pPr/>
            <a:r>
              <a:t>(Goodfellow 2018)</a:t>
            </a:r>
          </a:p>
        </p:txBody>
      </p:sp>
      <p:sp>
        <p:nvSpPr>
          <p:cNvPr id="121" name="Slide Number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8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(Goodfellow 2018)</a:t>
            </a: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hyperlink" Target="http://wearables.cc.gatech.edu/paper_of_week/viola01rapid.pdf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s://arxiv.org/pdf/1701.06538.pd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hyperlink" Target="https://www.youtube.com/watch?time_continue=32&amp;v=S1OwOd-war8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hyperlink" Target="https://www.youtube.com/watch?time_continue=134&amp;v=PCBTZh41Ri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hyperlink" Target="https://www.youtube.com/watch?time_continue=14&amp;v=1OIPjt4LMP4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https://arxiv.org/pdf/1609.08144.pdf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hyperlink" Target="https://arxiv.org/pdf/1508.01211.pdf" TargetMode="External"/><Relationship Id="rId4" Type="http://schemas.openxmlformats.org/officeDocument/2006/relationships/hyperlink" Target="https://arxiv.org/abs/1712.01769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s://arxiv.org/pdf/1312.5602v1.pdf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hyperlink" Target="https://www.nature.com/articles/nature1696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s://ai.google/research/teams/brain/robotics/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hyperlink" Target="https://ai.google/research/teams/brain/healthcare-biosciences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hyperlink" Target="https://www.youtube.com/watch?time_continue=134&amp;v=B8R148hFxPw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https://github.com/tensorflow/models/blob/master/tutorials/image/cifar10/cifar10_multi_gpu_train.py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hyperlink" Target="http://www.fast.ai/2018/08/10/fastai-diu-imagenet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hyperlink" Target="https://medium.com/tensorflow/introducing-the-model-optimization-toolkit-for-tensorflow-254aca1ba0a3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pplications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31" name="Lecture slides for Chapter 12 of Deep Learning…"/>
          <p:cNvSpPr/>
          <p:nvPr>
            <p:ph type="subTitle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/>
          <a:lstStyle/>
          <a:p>
            <a:pPr defTabSz="531622">
              <a:defRPr sz="2912"/>
            </a:pPr>
            <a:r>
              <a:t>Lecture slides for Chapter 12 of </a:t>
            </a:r>
            <a:r>
              <a:rPr i="1"/>
              <a:t>Deep Learning</a:t>
            </a:r>
          </a:p>
          <a:p>
            <a:pPr defTabSz="531622">
              <a:defRPr sz="2912"/>
            </a:pPr>
            <a:r>
              <a:t>www.deeplearningbook.org</a:t>
            </a:r>
            <a:endParaRPr i="1"/>
          </a:p>
          <a:p>
            <a:pPr defTabSz="531622">
              <a:defRPr sz="2912"/>
            </a:pPr>
            <a:r>
              <a:t>Ian Goodfellow</a:t>
            </a:r>
          </a:p>
          <a:p>
            <a:pPr defTabSz="531622">
              <a:defRPr sz="2912"/>
            </a:pPr>
            <a:r>
              <a:t>2018-10-25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ynamic Structure: Cascad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Dynamic Structure: Cascades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9700" y="2914650"/>
            <a:ext cx="7645400" cy="3924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(Viola and Jones, 2001)"/>
          <p:cNvSpPr txBox="1"/>
          <p:nvPr/>
        </p:nvSpPr>
        <p:spPr>
          <a:xfrm>
            <a:off x="4280213" y="7270750"/>
            <a:ext cx="49354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Viola and Jones, 2001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ynamic Structu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Structure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356" y="2745619"/>
            <a:ext cx="10080088" cy="475220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Outrageously Large Neural Networks"/>
          <p:cNvSpPr txBox="1"/>
          <p:nvPr/>
        </p:nvSpPr>
        <p:spPr>
          <a:xfrm>
            <a:off x="2853621" y="7638670"/>
            <a:ext cx="76362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Outrageously Large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ataset Augmentation for Computer Vis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Dataset Augmentation for Computer Vision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055" y="5057928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2122086" y="5729755"/>
            <a:ext cx="20371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5771" y="3913388"/>
            <a:ext cx="1460501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309" y="3905956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Affine Distortion"/>
          <p:cNvSpPr txBox="1"/>
          <p:nvPr/>
        </p:nvSpPr>
        <p:spPr>
          <a:xfrm>
            <a:off x="4169632" y="2661544"/>
            <a:ext cx="23127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Affine Distortion</a:t>
            </a:r>
          </a:p>
        </p:txBody>
      </p:sp>
      <p:sp>
        <p:nvSpPr>
          <p:cNvPr id="177" name="Noise"/>
          <p:cNvSpPr txBox="1"/>
          <p:nvPr/>
        </p:nvSpPr>
        <p:spPr>
          <a:xfrm>
            <a:off x="6561170" y="2927162"/>
            <a:ext cx="23127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Noise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34684" y="3905956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Elastic Deformation"/>
          <p:cNvSpPr txBox="1"/>
          <p:nvPr/>
        </p:nvSpPr>
        <p:spPr>
          <a:xfrm>
            <a:off x="8732487" y="2654112"/>
            <a:ext cx="266489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Elastic Deformation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5771" y="6683777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Horizontal flip"/>
          <p:cNvSpPr txBox="1"/>
          <p:nvPr/>
        </p:nvSpPr>
        <p:spPr>
          <a:xfrm>
            <a:off x="4169632" y="5431933"/>
            <a:ext cx="23127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Horizontal flip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87309" y="6668913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andom Translation"/>
          <p:cNvSpPr txBox="1"/>
          <p:nvPr/>
        </p:nvSpPr>
        <p:spPr>
          <a:xfrm>
            <a:off x="6496181" y="5417068"/>
            <a:ext cx="24427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Random Translation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34684" y="6683777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Hue Shift"/>
          <p:cNvSpPr txBox="1"/>
          <p:nvPr/>
        </p:nvSpPr>
        <p:spPr>
          <a:xfrm>
            <a:off x="8843555" y="5690118"/>
            <a:ext cx="24427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Hue 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"/>
          <p:cNvSpPr/>
          <p:nvPr/>
        </p:nvSpPr>
        <p:spPr>
          <a:xfrm>
            <a:off x="6027365" y="3556000"/>
            <a:ext cx="950069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8" name="Training Data"/>
          <p:cNvSpPr txBox="1"/>
          <p:nvPr/>
        </p:nvSpPr>
        <p:spPr>
          <a:xfrm>
            <a:off x="1894067" y="4822208"/>
            <a:ext cx="266515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Training Data</a:t>
            </a:r>
          </a:p>
        </p:txBody>
      </p:sp>
      <p:sp>
        <p:nvSpPr>
          <p:cNvPr id="189" name="Sample Generator"/>
          <p:cNvSpPr txBox="1"/>
          <p:nvPr/>
        </p:nvSpPr>
        <p:spPr>
          <a:xfrm>
            <a:off x="8233491" y="4822208"/>
            <a:ext cx="361709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Sample Generator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3396" y="2203758"/>
            <a:ext cx="5408965" cy="270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439" y="2255663"/>
            <a:ext cx="5408965" cy="260067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(CelebA)"/>
          <p:cNvSpPr txBox="1"/>
          <p:nvPr/>
        </p:nvSpPr>
        <p:spPr>
          <a:xfrm>
            <a:off x="2330294" y="5203825"/>
            <a:ext cx="17926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(CelebA)</a:t>
            </a:r>
          </a:p>
        </p:txBody>
      </p:sp>
      <p:sp>
        <p:nvSpPr>
          <p:cNvPr id="193" name="(Karras et al, 2017)"/>
          <p:cNvSpPr txBox="1"/>
          <p:nvPr/>
        </p:nvSpPr>
        <p:spPr>
          <a:xfrm>
            <a:off x="8149576" y="5203825"/>
            <a:ext cx="378492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pPr/>
            <a:r>
              <a:t>(Karras et al, 2017)</a:t>
            </a:r>
          </a:p>
        </p:txBody>
      </p:sp>
      <p:sp>
        <p:nvSpPr>
          <p:cNvPr id="194" name="Generative Modeling:…"/>
          <p:cNvSpPr/>
          <p:nvPr/>
        </p:nvSpPr>
        <p:spPr>
          <a:xfrm>
            <a:off x="2339974" y="242003"/>
            <a:ext cx="8324852" cy="16192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79729">
              <a:defRPr sz="5069"/>
            </a:pPr>
            <a:r>
              <a:t>Generative Modeling:</a:t>
            </a:r>
          </a:p>
          <a:p>
            <a:pPr defTabSz="379729">
              <a:defRPr sz="5069"/>
            </a:pPr>
            <a:r>
              <a:t>Sample Generation</a:t>
            </a:r>
          </a:p>
        </p:txBody>
      </p:sp>
      <p:sp>
        <p:nvSpPr>
          <p:cNvPr id="195" name="Covered in Part III"/>
          <p:cNvSpPr txBox="1"/>
          <p:nvPr/>
        </p:nvSpPr>
        <p:spPr>
          <a:xfrm>
            <a:off x="767952" y="6513126"/>
            <a:ext cx="405421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Covered in Part III</a:t>
            </a:r>
          </a:p>
        </p:txBody>
      </p:sp>
      <p:sp>
        <p:nvSpPr>
          <p:cNvPr id="196" name="Progressed rapidly after the book was written"/>
          <p:cNvSpPr txBox="1"/>
          <p:nvPr/>
        </p:nvSpPr>
        <p:spPr>
          <a:xfrm>
            <a:off x="7668285" y="6550121"/>
            <a:ext cx="405421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Progressed rapidly after the book was written</a:t>
            </a:r>
          </a:p>
        </p:txBody>
      </p:sp>
      <p:sp>
        <p:nvSpPr>
          <p:cNvPr id="197" name="Underlies many graphics and speech applications"/>
          <p:cNvSpPr txBox="1"/>
          <p:nvPr/>
        </p:nvSpPr>
        <p:spPr>
          <a:xfrm>
            <a:off x="2825352" y="7344975"/>
            <a:ext cx="4054213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Underlies many graphics and speech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50" y="1763183"/>
            <a:ext cx="9613900" cy="770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raphics"/>
          <p:cNvSpPr/>
          <p:nvPr>
            <p:ph type="title"/>
          </p:nvPr>
        </p:nvSpPr>
        <p:spPr>
          <a:xfrm>
            <a:off x="952500" y="16933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Graphics</a:t>
            </a:r>
          </a:p>
        </p:txBody>
      </p:sp>
      <p:sp>
        <p:nvSpPr>
          <p:cNvPr id="201" name="(Table by Augustus Odena)"/>
          <p:cNvSpPr txBox="1"/>
          <p:nvPr/>
        </p:nvSpPr>
        <p:spPr>
          <a:xfrm>
            <a:off x="3315005" y="9156700"/>
            <a:ext cx="56297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(Table by Augustus Odena)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Video Gener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Generation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039" y="2372296"/>
            <a:ext cx="9494935" cy="5345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(Wang et al, 2018)"/>
          <p:cNvSpPr txBox="1"/>
          <p:nvPr/>
        </p:nvSpPr>
        <p:spPr>
          <a:xfrm>
            <a:off x="4573029" y="8227483"/>
            <a:ext cx="3858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(Wang et al, 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Everybody Dance Now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Everybody Dance Now!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145" y="2228766"/>
            <a:ext cx="10803347" cy="612410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(Chan et al 2018)"/>
          <p:cNvSpPr txBox="1"/>
          <p:nvPr/>
        </p:nvSpPr>
        <p:spPr>
          <a:xfrm>
            <a:off x="4345230" y="8642350"/>
            <a:ext cx="3647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(Chan et al 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signing Physical Objec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Designing Physical Objects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11" y="2395086"/>
            <a:ext cx="10800662" cy="560782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(Hwang et al 2018)"/>
          <p:cNvSpPr txBox="1"/>
          <p:nvPr/>
        </p:nvSpPr>
        <p:spPr>
          <a:xfrm>
            <a:off x="4513758" y="8092016"/>
            <a:ext cx="39772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(Hwang et al 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ttention Mechanism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 Mechanisms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5673" y="2019693"/>
            <a:ext cx="7113454" cy="5406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Figure 12.6"/>
          <p:cNvSpPr txBox="1"/>
          <p:nvPr/>
        </p:nvSpPr>
        <p:spPr>
          <a:xfrm>
            <a:off x="5288855" y="7594082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12.6</a:t>
            </a:r>
          </a:p>
        </p:txBody>
      </p:sp>
      <p:sp>
        <p:nvSpPr>
          <p:cNvPr id="218" name="Important in many vision, speech, and NLP applications"/>
          <p:cNvSpPr txBox="1"/>
          <p:nvPr/>
        </p:nvSpPr>
        <p:spPr>
          <a:xfrm>
            <a:off x="261305" y="8193616"/>
            <a:ext cx="113645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Important in many vision, speech, and NLP applications</a:t>
            </a:r>
          </a:p>
        </p:txBody>
      </p:sp>
      <p:sp>
        <p:nvSpPr>
          <p:cNvPr id="219" name="Improved rapidly after the book was written"/>
          <p:cNvSpPr txBox="1"/>
          <p:nvPr/>
        </p:nvSpPr>
        <p:spPr>
          <a:xfrm>
            <a:off x="309115" y="8828616"/>
            <a:ext cx="88305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Improved rapidly after the book was written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ttention for Imag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 for Images</a:t>
            </a:r>
          </a:p>
        </p:txBody>
      </p:sp>
      <p:sp>
        <p:nvSpPr>
          <p:cNvPr id="222" name="Attention mechanism from…"/>
          <p:cNvSpPr txBox="1"/>
          <p:nvPr/>
        </p:nvSpPr>
        <p:spPr>
          <a:xfrm>
            <a:off x="2837907" y="7880561"/>
            <a:ext cx="827793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/>
            </a:pPr>
            <a:r>
              <a:t>Attention mechanism from</a:t>
            </a:r>
          </a:p>
          <a:p>
            <a:pPr algn="l">
              <a:defRPr sz="3100"/>
            </a:pPr>
            <a:r>
              <a:t>Wang et al 2018</a:t>
            </a:r>
          </a:p>
          <a:p>
            <a:pPr algn="l">
              <a:defRPr sz="3100"/>
            </a:pPr>
            <a:r>
              <a:t>Image model from Zhang et al 2018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-82474" y="3249864"/>
            <a:ext cx="6360317" cy="3253872"/>
            <a:chOff x="0" y="0"/>
            <a:chExt cx="6360316" cy="3253871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8324"/>
              <a:ext cx="3237764" cy="3157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42011" y="0"/>
              <a:ext cx="3318306" cy="3253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8" name="Group"/>
          <p:cNvGrpSpPr/>
          <p:nvPr/>
        </p:nvGrpSpPr>
        <p:grpSpPr>
          <a:xfrm>
            <a:off x="6667798" y="3395845"/>
            <a:ext cx="6316530" cy="2961910"/>
            <a:chOff x="0" y="0"/>
            <a:chExt cx="6316528" cy="2961909"/>
          </a:xfrm>
        </p:grpSpPr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961910" cy="2961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7759" y="0"/>
              <a:ext cx="2938770" cy="2961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isclaim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Disclaimer</a:t>
            </a:r>
          </a:p>
        </p:txBody>
      </p:sp>
      <p:sp>
        <p:nvSpPr>
          <p:cNvPr id="134" name="Details of applications change much faster than the underlying conceptual idea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applications change much faster than the underlying conceptual ideas</a:t>
            </a:r>
          </a:p>
          <a:p>
            <a:pPr/>
            <a:r>
              <a:t>A printed book is updated on the scale of years, state-of-the-art results come out constantly</a:t>
            </a:r>
          </a:p>
          <a:p>
            <a:pPr/>
            <a:r>
              <a:t>These slides are somewhat more up to date</a:t>
            </a:r>
          </a:p>
          <a:p>
            <a:pPr/>
            <a:r>
              <a:t>Applications involve much more specific knowledge, the limitations of my own knowledge will be much more apparent in these slides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enerating Training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Generating Training Data</a:t>
            </a:r>
          </a:p>
        </p:txBody>
      </p:sp>
      <p:sp>
        <p:nvSpPr>
          <p:cNvPr id="231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55" y="2623309"/>
            <a:ext cx="12131997" cy="423897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(Bousmalis et al, 2017)"/>
          <p:cNvSpPr txBox="1"/>
          <p:nvPr/>
        </p:nvSpPr>
        <p:spPr>
          <a:xfrm>
            <a:off x="3177523" y="7049044"/>
            <a:ext cx="664975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(Bousmalis et al, 2017)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enerating Training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Generating Training Data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68" y="2481314"/>
            <a:ext cx="8751385" cy="541491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(Bousmalis et al, 2017)"/>
          <p:cNvSpPr txBox="1"/>
          <p:nvPr/>
        </p:nvSpPr>
        <p:spPr>
          <a:xfrm>
            <a:off x="4107346" y="8125883"/>
            <a:ext cx="4790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(Bousmalis et al, 2017)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Natural Language Processin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Natural Language Processing</a:t>
            </a:r>
          </a:p>
        </p:txBody>
      </p:sp>
      <p:sp>
        <p:nvSpPr>
          <p:cNvPr id="240" name="An important predecessor to deep NLP is the family of models based on n-grams:"/>
          <p:cNvSpPr/>
          <p:nvPr>
            <p:ph type="body" idx="1"/>
          </p:nvPr>
        </p:nvSpPr>
        <p:spPr>
          <a:xfrm>
            <a:off x="331992" y="173179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An important predecessor to deep NLP is the family of models based on </a:t>
            </a:r>
            <a:r>
              <a:rPr i="1"/>
              <a:t>n</a:t>
            </a:r>
            <a:r>
              <a:t>-grams: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49" y="3906684"/>
            <a:ext cx="12813502" cy="1258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956" y="5707636"/>
            <a:ext cx="12565586" cy="95479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Improve with:…"/>
          <p:cNvSpPr txBox="1"/>
          <p:nvPr/>
        </p:nvSpPr>
        <p:spPr>
          <a:xfrm>
            <a:off x="1620001" y="6749077"/>
            <a:ext cx="371430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Improve with:</a:t>
            </a:r>
          </a:p>
          <a:p>
            <a:pPr algn="l"/>
            <a:r>
              <a:t> -Smoothing</a:t>
            </a:r>
          </a:p>
          <a:p>
            <a:pPr algn="l"/>
            <a:r>
              <a:t> -Backoff</a:t>
            </a:r>
          </a:p>
          <a:p>
            <a:pPr algn="l"/>
            <a:r>
              <a:t> -Word categories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d Embeddings in Neural Language Mode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Word Embeddings in Neural Language Models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239" y="2822002"/>
            <a:ext cx="10394322" cy="5263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igure 12.3"/>
          <p:cNvSpPr txBox="1"/>
          <p:nvPr/>
        </p:nvSpPr>
        <p:spPr>
          <a:xfrm>
            <a:off x="5288855" y="8641188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12.3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High-Dimensional Output Layers for Large Vocabulari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High-Dimensional Output Layers for Large Vocabularies</a:t>
            </a:r>
          </a:p>
        </p:txBody>
      </p:sp>
      <p:sp>
        <p:nvSpPr>
          <p:cNvPr id="250" name="Short lis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 list</a:t>
            </a:r>
          </a:p>
          <a:p>
            <a:pPr/>
            <a:r>
              <a:t>Hierarchical softmax</a:t>
            </a:r>
          </a:p>
          <a:p>
            <a:pPr/>
            <a:r>
              <a:t>Importance sampling</a:t>
            </a:r>
          </a:p>
          <a:p>
            <a:pPr/>
            <a:r>
              <a:t>Noise contrastive estimation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Neural Machine Transl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Neural Machine Translation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9768" y="2457486"/>
            <a:ext cx="6545270" cy="573384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igure 12.5"/>
          <p:cNvSpPr txBox="1"/>
          <p:nvPr/>
        </p:nvSpPr>
        <p:spPr>
          <a:xfrm>
            <a:off x="5288855" y="8227517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12.5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0279"/>
            <a:ext cx="13004801" cy="707730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oogle Neural Machine Translation"/>
          <p:cNvSpPr/>
          <p:nvPr>
            <p:ph type="title"/>
          </p:nvPr>
        </p:nvSpPr>
        <p:spPr>
          <a:xfrm>
            <a:off x="187721" y="-12700"/>
            <a:ext cx="12629358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Google Neural Machine Translation</a:t>
            </a:r>
          </a:p>
        </p:txBody>
      </p:sp>
      <p:sp>
        <p:nvSpPr>
          <p:cNvPr id="258" name="Wu et al 2016"/>
          <p:cNvSpPr txBox="1"/>
          <p:nvPr/>
        </p:nvSpPr>
        <p:spPr>
          <a:xfrm>
            <a:off x="5038712" y="8176683"/>
            <a:ext cx="29273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Wu et al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3" y="791343"/>
            <a:ext cx="8532824" cy="894064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peech Recognition"/>
          <p:cNvSpPr/>
          <p:nvPr>
            <p:ph type="title"/>
          </p:nvPr>
        </p:nvSpPr>
        <p:spPr>
          <a:xfrm>
            <a:off x="952500" y="-571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Speech Recognition</a:t>
            </a:r>
          </a:p>
        </p:txBody>
      </p:sp>
      <p:sp>
        <p:nvSpPr>
          <p:cNvPr id="262" name="Chan et al 2015"/>
          <p:cNvSpPr txBox="1"/>
          <p:nvPr/>
        </p:nvSpPr>
        <p:spPr>
          <a:xfrm>
            <a:off x="8404030" y="7867281"/>
            <a:ext cx="3342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Chan et al 2015</a:t>
            </a:r>
          </a:p>
        </p:txBody>
      </p:sp>
      <p:sp>
        <p:nvSpPr>
          <p:cNvPr id="263" name="“Listen, Attend, and Spell”"/>
          <p:cNvSpPr txBox="1"/>
          <p:nvPr/>
        </p:nvSpPr>
        <p:spPr>
          <a:xfrm>
            <a:off x="7671155" y="7228416"/>
            <a:ext cx="53502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“Listen, Attend, and Spell”</a:t>
            </a:r>
          </a:p>
        </p:txBody>
      </p:sp>
      <p:sp>
        <p:nvSpPr>
          <p:cNvPr id="264" name="Graphic from"/>
          <p:cNvSpPr txBox="1"/>
          <p:nvPr/>
        </p:nvSpPr>
        <p:spPr>
          <a:xfrm>
            <a:off x="8578502" y="6686550"/>
            <a:ext cx="27565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Graphic from</a:t>
            </a:r>
          </a:p>
        </p:txBody>
      </p:sp>
      <p:sp>
        <p:nvSpPr>
          <p:cNvPr id="265" name="Current speech recognition…"/>
          <p:cNvSpPr txBox="1"/>
          <p:nvPr/>
        </p:nvSpPr>
        <p:spPr>
          <a:xfrm>
            <a:off x="7209908" y="1873249"/>
            <a:ext cx="573085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Current speech recognition</a:t>
            </a:r>
          </a:p>
          <a:p>
            <a:pPr/>
            <a:r>
              <a:t>is based on seq2seq with</a:t>
            </a:r>
          </a:p>
          <a:p>
            <a:pPr/>
            <a:r>
              <a:t>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peech Synthes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Speech Synthesis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717800"/>
            <a:ext cx="12115800" cy="431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WaveNet"/>
          <p:cNvSpPr txBox="1"/>
          <p:nvPr/>
        </p:nvSpPr>
        <p:spPr>
          <a:xfrm>
            <a:off x="5513548" y="6796616"/>
            <a:ext cx="19777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WaveNet</a:t>
            </a:r>
          </a:p>
        </p:txBody>
      </p:sp>
      <p:sp>
        <p:nvSpPr>
          <p:cNvPr id="270" name="(van den Oord et al, 2016)"/>
          <p:cNvSpPr txBox="1"/>
          <p:nvPr/>
        </p:nvSpPr>
        <p:spPr>
          <a:xfrm>
            <a:off x="3776612" y="7406216"/>
            <a:ext cx="54515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(van den Oord et al,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eep RL for Atari game playing"/>
          <p:cNvSpPr/>
          <p:nvPr>
            <p:ph type="title"/>
          </p:nvPr>
        </p:nvSpPr>
        <p:spPr>
          <a:xfrm>
            <a:off x="288395" y="444500"/>
            <a:ext cx="11763905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Deep RL for Atari game playing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92188"/>
            <a:ext cx="13004800" cy="334682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(Mnih et al 2013)"/>
          <p:cNvSpPr txBox="1"/>
          <p:nvPr/>
        </p:nvSpPr>
        <p:spPr>
          <a:xfrm>
            <a:off x="4729857" y="5772150"/>
            <a:ext cx="35450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Mnih et al 2013</a:t>
            </a:r>
            <a:r>
              <a:t>)</a:t>
            </a:r>
          </a:p>
        </p:txBody>
      </p:sp>
      <p:sp>
        <p:nvSpPr>
          <p:cNvPr id="275" name="Convolutional network estimates the value function (future rewards) used to guide the game-playing agent."/>
          <p:cNvSpPr txBox="1"/>
          <p:nvPr/>
        </p:nvSpPr>
        <p:spPr>
          <a:xfrm>
            <a:off x="122048" y="6752166"/>
            <a:ext cx="119825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Convolutional network estimates the value function (future rewards) used to guide the game-playing agent.</a:t>
            </a:r>
          </a:p>
        </p:txBody>
      </p:sp>
      <p:sp>
        <p:nvSpPr>
          <p:cNvPr id="276" name="(Note: deep RL didn’t really exist when we started the book,…"/>
          <p:cNvSpPr txBox="1"/>
          <p:nvPr/>
        </p:nvSpPr>
        <p:spPr>
          <a:xfrm>
            <a:off x="105115" y="8513233"/>
            <a:ext cx="1259900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300"/>
            </a:pPr>
            <a:r>
              <a:t>(Note: deep RL didn’t really exist when we started the book,</a:t>
            </a:r>
          </a:p>
          <a:p>
            <a:pPr algn="l">
              <a:defRPr sz="2300"/>
            </a:pPr>
            <a:r>
              <a:t>became a success while we were writing it, extremely hot topic by the time the book was printed)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arge Scale Deep Learnin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Large Scale Deep Learning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84" y="2427733"/>
            <a:ext cx="11795432" cy="59064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Figure 1.11"/>
          <p:cNvSpPr txBox="1"/>
          <p:nvPr/>
        </p:nvSpPr>
        <p:spPr>
          <a:xfrm>
            <a:off x="5305710" y="9156700"/>
            <a:ext cx="2393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1.11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uperhuman Go Performance"/>
          <p:cNvSpPr/>
          <p:nvPr>
            <p:ph type="title"/>
          </p:nvPr>
        </p:nvSpPr>
        <p:spPr>
          <a:xfrm>
            <a:off x="952500" y="-622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Superhuman Go Performance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33787"/>
            <a:ext cx="13004801" cy="646495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(Silver et al, 2016)"/>
          <p:cNvSpPr txBox="1"/>
          <p:nvPr/>
        </p:nvSpPr>
        <p:spPr>
          <a:xfrm>
            <a:off x="4590218" y="8566150"/>
            <a:ext cx="38243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Silver et al, 2016</a:t>
            </a:r>
            <a:r>
              <a:t>)</a:t>
            </a:r>
          </a:p>
        </p:txBody>
      </p:sp>
      <p:sp>
        <p:nvSpPr>
          <p:cNvPr id="281" name="Monte Carlo tree search, with convolutional networks for value function and policy"/>
          <p:cNvSpPr txBox="1"/>
          <p:nvPr/>
        </p:nvSpPr>
        <p:spPr>
          <a:xfrm>
            <a:off x="198272" y="1062566"/>
            <a:ext cx="1284580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Monte Carlo tree search, with convolutional networks for value function and policy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obot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Robotics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258894"/>
            <a:ext cx="13004801" cy="621794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(Google Brain)"/>
          <p:cNvSpPr txBox="1"/>
          <p:nvPr/>
        </p:nvSpPr>
        <p:spPr>
          <a:xfrm>
            <a:off x="81880" y="8955616"/>
            <a:ext cx="30874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Google Brain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Healthcare and Bioscienc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Healthcare and Biosciences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97464"/>
            <a:ext cx="13004801" cy="664240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(Google Brain)"/>
          <p:cNvSpPr txBox="1"/>
          <p:nvPr/>
        </p:nvSpPr>
        <p:spPr>
          <a:xfrm>
            <a:off x="64946" y="8938683"/>
            <a:ext cx="30874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(Google Brain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utonomous Vehicl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Autonomous Vehicles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34962"/>
            <a:ext cx="13004800" cy="596100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(WayMo)"/>
          <p:cNvSpPr txBox="1"/>
          <p:nvPr/>
        </p:nvSpPr>
        <p:spPr>
          <a:xfrm>
            <a:off x="5526608" y="8820150"/>
            <a:ext cx="19515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WayMo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Ques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296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ast Implementa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Implementations</a:t>
            </a:r>
          </a:p>
        </p:txBody>
      </p:sp>
      <p:sp>
        <p:nvSpPr>
          <p:cNvPr id="141" name="CPU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030" indent="-240030" defTabSz="315468">
              <a:spcBef>
                <a:spcPts val="2200"/>
              </a:spcBef>
              <a:defRPr sz="1944"/>
            </a:pPr>
            <a:r>
              <a:t>CPU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Exploit fixed point arithmetic in CPU families where this offers a speedup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Cache-friendly implementations</a:t>
            </a:r>
          </a:p>
          <a:p>
            <a:pPr marL="240030" indent="-240030" defTabSz="315468">
              <a:spcBef>
                <a:spcPts val="2200"/>
              </a:spcBef>
              <a:defRPr sz="1944"/>
            </a:pPr>
            <a:r>
              <a:t>GPU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High memory bandwidth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No cache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Warps must be synchronized</a:t>
            </a:r>
          </a:p>
          <a:p>
            <a:pPr marL="240030" indent="-240030" defTabSz="315468">
              <a:spcBef>
                <a:spcPts val="2200"/>
              </a:spcBef>
              <a:defRPr sz="1944"/>
            </a:pPr>
            <a:r>
              <a:t>TPU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Similar to GPU in many respects but faster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Often requires larger batch size</a:t>
            </a:r>
          </a:p>
          <a:p>
            <a:pPr lvl="1" marL="480060" indent="-240030" defTabSz="315468">
              <a:spcBef>
                <a:spcPts val="2200"/>
              </a:spcBef>
              <a:defRPr sz="1944"/>
            </a:pPr>
            <a:r>
              <a:t>Sometimes requires reduced 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istributed Implementa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Distributed Implementations</a:t>
            </a:r>
          </a:p>
        </p:txBody>
      </p:sp>
      <p:sp>
        <p:nvSpPr>
          <p:cNvPr id="144" name="Distributed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Distributed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Multi-GPU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Multi-machine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Model parallelism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Data parallelism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Trivial at test time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Synchronous or asynchronous SGD at train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ynchronous SG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Synchronous SGD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06573"/>
            <a:ext cx="7532227" cy="403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6430046"/>
            <a:ext cx="7532227" cy="238697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nsorFlow tutorial"/>
          <p:cNvSpPr txBox="1"/>
          <p:nvPr/>
        </p:nvSpPr>
        <p:spPr>
          <a:xfrm>
            <a:off x="4526818" y="8921750"/>
            <a:ext cx="3951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TensorFlow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xample: ImageNet in 18 minutes for $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Example: ImageNet in 18 minutes for $40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676" y="2992775"/>
            <a:ext cx="10741381" cy="56876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Blog post"/>
          <p:cNvSpPr txBox="1"/>
          <p:nvPr/>
        </p:nvSpPr>
        <p:spPr>
          <a:xfrm>
            <a:off x="4504294" y="8813652"/>
            <a:ext cx="20205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Blog post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del Compress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Compression</a:t>
            </a:r>
          </a:p>
        </p:txBody>
      </p:sp>
      <p:sp>
        <p:nvSpPr>
          <p:cNvPr id="156" name="Large models often have lower test error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Large models often have lower test error</a:t>
            </a:r>
          </a:p>
          <a:p>
            <a:pPr lvl="1" marL="844550" indent="-422275" defTabSz="554990">
              <a:spcBef>
                <a:spcPts val="3900"/>
              </a:spcBef>
              <a:defRPr sz="3420"/>
            </a:pPr>
            <a:r>
              <a:t>Very large model trained with dropout</a:t>
            </a:r>
          </a:p>
          <a:p>
            <a:pPr lvl="1" marL="844550" indent="-422275" defTabSz="554990">
              <a:spcBef>
                <a:spcPts val="3900"/>
              </a:spcBef>
              <a:defRPr sz="3420"/>
            </a:pPr>
            <a:r>
              <a:t>Ensemble of many models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Want small model for low resource use at test time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Train a small model to mimic the large one</a:t>
            </a:r>
          </a:p>
          <a:p>
            <a:pPr lvl="1" marL="844550" indent="-422275" defTabSz="554990">
              <a:spcBef>
                <a:spcPts val="3900"/>
              </a:spcBef>
              <a:defRPr sz="3420"/>
            </a:pPr>
            <a:r>
              <a:t>Obtains better test error than directly training a small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Quantiz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Quantization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345" y="2646138"/>
            <a:ext cx="10010689" cy="621392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(TensorFlow Lite)"/>
          <p:cNvSpPr txBox="1"/>
          <p:nvPr/>
        </p:nvSpPr>
        <p:spPr>
          <a:xfrm>
            <a:off x="4692129" y="8769350"/>
            <a:ext cx="36205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TensorFlow Lite</a:t>
            </a:r>
            <a:r>
              <a:t>)</a:t>
            </a:r>
          </a:p>
        </p:txBody>
      </p:sp>
      <p:sp>
        <p:nvSpPr>
          <p:cNvPr id="161" name="Important for…"/>
          <p:cNvSpPr txBox="1"/>
          <p:nvPr/>
        </p:nvSpPr>
        <p:spPr>
          <a:xfrm>
            <a:off x="8997890" y="5156200"/>
            <a:ext cx="39518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Important for</a:t>
            </a:r>
          </a:p>
          <a:p>
            <a:pPr algn="l"/>
            <a:r>
              <a:t>mobile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